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7" r:id="rId2"/>
    <p:sldId id="265" r:id="rId3"/>
    <p:sldId id="266" r:id="rId4"/>
    <p:sldId id="267" r:id="rId5"/>
    <p:sldId id="260" r:id="rId6"/>
    <p:sldId id="271" r:id="rId7"/>
    <p:sldId id="261" r:id="rId8"/>
    <p:sldId id="269" r:id="rId9"/>
    <p:sldId id="268" r:id="rId10"/>
    <p:sldId id="272" r:id="rId11"/>
    <p:sldId id="264" r:id="rId12"/>
    <p:sldId id="273" r:id="rId13"/>
    <p:sldId id="274" r:id="rId14"/>
    <p:sldId id="275" r:id="rId15"/>
    <p:sldId id="276" r:id="rId1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1E9D"/>
    <a:srgbClr val="006600"/>
    <a:srgbClr val="333399"/>
    <a:srgbClr val="0033CC"/>
    <a:srgbClr val="FFFF99"/>
    <a:srgbClr val="FF3399"/>
    <a:srgbClr val="3333FF"/>
    <a:srgbClr val="333300"/>
    <a:srgbClr val="66006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788" autoAdjust="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A2C63-8B5C-4DE0-BDE5-7FF5A1C14703}" type="datetimeFigureOut">
              <a:rPr lang="zh-HK" altLang="en-US" smtClean="0"/>
              <a:t>14/4/2021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1CC06-0C81-4F81-8099-B9B2FDAA1A4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24894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60828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教師可因應校本情況和學生需要，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先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提供合適的日常生活情境作討論例子，引導學生反思和分享如何面對該處境。</a:t>
            </a:r>
          </a:p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例子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（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參考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 ）：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ea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如片中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Cindy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的同學叫她一起去買限量版新款球鞋／手機款式日新月異，是否應該追求新的款式？還是應抱持「夠用就好」、「應買得買」的態度？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ea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如片中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Cindy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媽媽取捨是否丟棄有紀念價值的舊物，應按其實用價值取捨？還的按紀念價值保留？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ea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升學會結織到新的朋友，如何與舊友維繫感情？</a:t>
            </a:r>
            <a:endParaRPr lang="en-US" altLang="zh-TW" sz="1200" kern="1200" smtClean="0">
              <a:solidFill>
                <a:schemeClr val="tx1"/>
              </a:solidFill>
              <a:effectLst/>
              <a:latin typeface="+mn-ea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zh-TW" altLang="zh-HK" sz="1200" kern="1200" dirty="0" smtClean="0">
              <a:solidFill>
                <a:schemeClr val="tx1"/>
              </a:solidFill>
              <a:effectLst/>
              <a:latin typeface="+mn-ea"/>
              <a:ea typeface="+mn-ea"/>
              <a:cs typeface="+mn-cs"/>
            </a:endParaRPr>
          </a:p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自由作答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 </a:t>
            </a:r>
          </a:p>
          <a:p>
            <a:endParaRPr lang="en-US" altLang="zh-HK" sz="1200" kern="1200" dirty="0" smtClean="0">
              <a:solidFill>
                <a:schemeClr val="tx1"/>
              </a:solidFill>
              <a:effectLst/>
              <a:latin typeface="+mn-ea"/>
              <a:ea typeface="+mn-ea"/>
              <a:cs typeface="+mn-cs"/>
            </a:endParaRPr>
          </a:p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在學生分享後教師可作總結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：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ea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我們要學懂知足常樂，當自己覺得缺乏甚麼而很想去買前，先看看自己所擁有的可能已經很多，應衡量實際需要和情況作出選擇。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ea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我們必須明白每一件東西都有其價值和意義，並學會懂得珍惜身邊擁有的一切 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對於每天身邊的人與事都能以感恩，珍惜的態度面對。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61614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教師可向學生解釋這句說話的意思，並邀請他們分享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一些相關的經歷。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65889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42054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教師可因應學生情況設計相關活動及展示學習成果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例如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戲劇表演、拍攝照片配上文字、微電影等）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12153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06741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29514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204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08510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70227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34676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20861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按圖片以觀看《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媽媽的高跟鞋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》短片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片長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5331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49903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教師可將學生分為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3-4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人一組，進行討論。</a:t>
            </a:r>
          </a:p>
          <a:p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反思問題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參考答案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zh-TW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現在修鞋店不多，不容易找；很多都說鞋太舊無法修補。</a:t>
            </a:r>
            <a:endParaRPr lang="en-US" altLang="zh-TW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rabicParenR"/>
            </a:pPr>
            <a:r>
              <a:rPr lang="zh-TW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追問：為甚麼修鞋店會越來越少？</a:t>
            </a:r>
            <a:endParaRPr lang="en-US" altLang="zh-TW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因為現今社會資源較為充裕，物件破了、壞了多會買新的，較少人會考慮修補／修理舊物</a:t>
            </a:r>
            <a:endParaRPr lang="en-US" altLang="zh-TW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zh-TW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追問：這反映了現今社會上人們對舊物抱持怎樣的態度？</a:t>
            </a:r>
            <a:endParaRPr lang="en-US" altLang="zh-TW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zh-TW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不懂珍惜，多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追求新鮮感，希望擁有最新款式的物品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不懂感恩自己擁有的一切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自由作答（如學生同意</a:t>
            </a:r>
            <a:r>
              <a:rPr lang="en-US" altLang="zh-TW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Cindy</a:t>
            </a:r>
            <a:r>
              <a:rPr lang="zh-TW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的說法，教師可按題一追問題目引導學生思考）</a:t>
            </a:r>
            <a:endParaRPr lang="en-US" altLang="zh-TW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伯伯</a:t>
            </a:r>
            <a:r>
              <a:rPr lang="zh-TW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希望她在過程中明白事物的價值不應單單以金錢衡量，每件事物、每份工作都有其價值和意義，讓她反思身邊事物對她的價值，不要一味追求新款式。</a:t>
            </a:r>
            <a:endParaRPr lang="en-US" altLang="zh-TW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zh-TW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自由作答（教師可從以下角度引導學生思考）</a:t>
            </a:r>
            <a:endParaRPr lang="en-US" altLang="zh-TW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日新月異的時代，應該繼續保留舊有的，還是一切都用新的取代？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舊的事物（如補鞋業）有它值得保留的價值嗎？為甚麼？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如果人人都只抱持「東西壞了便買新」態度，結果會甚樣？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34918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9CB-C3F4-4830-B65E-01197A80713F}" type="datetimeFigureOut">
              <a:rPr lang="zh-HK" altLang="en-US" smtClean="0"/>
              <a:t>14/4/2021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9F2-BA7C-476D-8CDB-F61AED3E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2704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9CB-C3F4-4830-B65E-01197A80713F}" type="datetimeFigureOut">
              <a:rPr lang="zh-HK" altLang="en-US" smtClean="0"/>
              <a:t>14/4/2021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9F2-BA7C-476D-8CDB-F61AED3E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3286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9CB-C3F4-4830-B65E-01197A80713F}" type="datetimeFigureOut">
              <a:rPr lang="zh-HK" altLang="en-US" smtClean="0"/>
              <a:t>14/4/2021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9F2-BA7C-476D-8CDB-F61AED3E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860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9CB-C3F4-4830-B65E-01197A80713F}" type="datetimeFigureOut">
              <a:rPr lang="zh-HK" altLang="en-US" smtClean="0"/>
              <a:t>14/4/2021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9F2-BA7C-476D-8CDB-F61AED3E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0345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9CB-C3F4-4830-B65E-01197A80713F}" type="datetimeFigureOut">
              <a:rPr lang="zh-HK" altLang="en-US" smtClean="0"/>
              <a:t>14/4/2021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9F2-BA7C-476D-8CDB-F61AED3E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6379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9CB-C3F4-4830-B65E-01197A80713F}" type="datetimeFigureOut">
              <a:rPr lang="zh-HK" altLang="en-US" smtClean="0"/>
              <a:t>14/4/2021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9F2-BA7C-476D-8CDB-F61AED3E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4485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9CB-C3F4-4830-B65E-01197A80713F}" type="datetimeFigureOut">
              <a:rPr lang="zh-HK" altLang="en-US" smtClean="0"/>
              <a:t>14/4/2021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9F2-BA7C-476D-8CDB-F61AED3E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2926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9CB-C3F4-4830-B65E-01197A80713F}" type="datetimeFigureOut">
              <a:rPr lang="zh-HK" altLang="en-US" smtClean="0"/>
              <a:t>14/4/2021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9F2-BA7C-476D-8CDB-F61AED3E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18398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9CB-C3F4-4830-B65E-01197A80713F}" type="datetimeFigureOut">
              <a:rPr lang="zh-HK" altLang="en-US" smtClean="0"/>
              <a:t>14/4/2021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9F2-BA7C-476D-8CDB-F61AED3E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9836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9CB-C3F4-4830-B65E-01197A80713F}" type="datetimeFigureOut">
              <a:rPr lang="zh-HK" altLang="en-US" smtClean="0"/>
              <a:t>14/4/2021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9F2-BA7C-476D-8CDB-F61AED3E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16785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9CB-C3F4-4830-B65E-01197A80713F}" type="datetimeFigureOut">
              <a:rPr lang="zh-HK" altLang="en-US" smtClean="0"/>
              <a:t>14/4/2021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9F2-BA7C-476D-8CDB-F61AED3E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0098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AD9CB-C3F4-4830-B65E-01197A80713F}" type="datetimeFigureOut">
              <a:rPr lang="zh-HK" altLang="en-US" smtClean="0"/>
              <a:t>14/4/2021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4C9F2-BA7C-476D-8CDB-F61AED3E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5935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4.png"/><Relationship Id="rId2" Type="http://schemas.openxmlformats.org/officeDocument/2006/relationships/audio" Target="NULL" TargetMode="Externa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db.gov.hk/attachment/tc/curriculum-development/4-key-tasks/moral-civic/mpd2019/MPA%20Website%20update%202020/Gratitude_Cherishing_Overall%20Summary_2019-2020.docx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s://emm.edcity.hk/media/1_wok3nsmx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21826" y="4241801"/>
            <a:ext cx="8887522" cy="29623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zh-TW" alt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媽媽的高跟鞋</a:t>
            </a:r>
            <a:endParaRPr lang="en-US" altLang="zh-TW" sz="5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en-US" altLang="zh-TW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感恩身邊事</a:t>
            </a:r>
            <a:r>
              <a:rPr lang="en-US" altLang="zh-TW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珍惜身邊人</a:t>
            </a:r>
            <a:r>
              <a:rPr lang="en-US" altLang="zh-TW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</a:p>
          <a:p>
            <a:pPr algn="just"/>
            <a:r>
              <a:rPr lang="en-US" altLang="zh-TW" sz="4400" b="1" dirty="0" smtClean="0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3333FF"/>
                    </a:gs>
                    <a:gs pos="74000">
                      <a:srgbClr val="00B050"/>
                    </a:gs>
                    <a:gs pos="97000">
                      <a:srgbClr val="3333FF"/>
                    </a:gs>
                    <a:gs pos="100000">
                      <a:srgbClr val="0066FF"/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</a:p>
          <a:p>
            <a:pPr algn="just"/>
            <a:r>
              <a:rPr lang="en-US" altLang="zh-TW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7707" y="2787557"/>
            <a:ext cx="3139321" cy="145424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r>
              <a:rPr lang="zh-TW" altLang="en-US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價值觀</a:t>
            </a:r>
            <a:r>
              <a:rPr lang="zh-TW" altLang="en-US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教育</a:t>
            </a:r>
          </a:p>
          <a:p>
            <a:r>
              <a:rPr lang="zh-TW" altLang="en-US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高小及初中</a:t>
            </a:r>
            <a:endParaRPr lang="zh-TW" altLang="en-US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</a:t>
            </a:r>
            <a:endParaRPr lang="en-US" altLang="zh-TW" dirty="0" smtClean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德育、公民及國民教育組製作</a:t>
            </a:r>
          </a:p>
          <a:p>
            <a:r>
              <a:rPr lang="en-US" altLang="zh-TW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TW" altLang="en-US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en-US" altLang="zh-TW" dirty="0" smtClean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57707" y="6416534"/>
            <a:ext cx="2187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 smtClean="0">
                <a:solidFill>
                  <a:srgbClr val="333300"/>
                </a:solidFill>
              </a:rPr>
              <a:t>Images: www.freepik.com</a:t>
            </a:r>
            <a:endParaRPr lang="zh-HK" altLang="en-US" sz="1100" dirty="0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6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7101" y="1442334"/>
            <a:ext cx="7063882" cy="2819828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zh-TW" altLang="en-US" dirty="0" smtClean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我們每天都有機會遇見新的人與事，我們應如何看待舊事舊物？對於新事物的出現，我們又應抱甚麼態度去面對呢？</a:t>
            </a:r>
            <a:endParaRPr lang="zh-TW" altLang="zh-HK" dirty="0">
              <a:ln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94211" y="436812"/>
            <a:ext cx="41344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400" b="1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反思</a:t>
            </a:r>
            <a:r>
              <a:rPr lang="zh-TW" altLang="en-US" sz="4400" b="1" dirty="0" smtClean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問題（二）</a:t>
            </a:r>
            <a:endParaRPr lang="zh-TW" altLang="en-US" sz="4400" b="1" dirty="0">
              <a:ln w="0"/>
              <a:solidFill>
                <a:srgbClr val="00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61" y="3788862"/>
            <a:ext cx="3226440" cy="270086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5378">
            <a:off x="5425043" y="3992178"/>
            <a:ext cx="3243606" cy="248524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 rot="455378">
            <a:off x="5948171" y="4496134"/>
            <a:ext cx="27850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抱持的</a:t>
            </a:r>
            <a:r>
              <a:rPr lang="zh-TW" altLang="zh-HK" dirty="0">
                <a:solidFill>
                  <a:schemeClr val="bg2">
                    <a:lumMod val="25000"/>
                  </a:schemeClr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價值觀和態度</a:t>
            </a:r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？</a:t>
            </a:r>
            <a:endParaRPr lang="en-US" altLang="zh-TW" dirty="0">
              <a:solidFill>
                <a:schemeClr val="bg2">
                  <a:lumMod val="25000"/>
                </a:schemeClr>
              </a:solidFill>
              <a:latin typeface="華康華綜體W5" panose="020B0509000000000000" pitchFamily="49" charset="-120"/>
              <a:ea typeface="華康華綜體W5" panose="020B0509000000000000" pitchFamily="49" charset="-120"/>
            </a:endParaRPr>
          </a:p>
          <a:p>
            <a:pPr>
              <a:lnSpc>
                <a:spcPts val="3600"/>
              </a:lnSpc>
            </a:pPr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  <a:sym typeface="Wingdings 2" panose="05020102010507070707" pitchFamily="18" charset="2"/>
              </a:rPr>
              <a:t>薪火相傳？傳統？</a:t>
            </a:r>
            <a:r>
              <a:rPr lang="en-US" altLang="zh-TW" dirty="0">
                <a:solidFill>
                  <a:schemeClr val="bg2">
                    <a:lumMod val="25000"/>
                  </a:schemeClr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  <a:sym typeface="Wingdings 2" panose="05020102010507070707" pitchFamily="18" charset="2"/>
              </a:rPr>
              <a:t> </a:t>
            </a:r>
            <a:endParaRPr lang="en-US" altLang="zh-TW" dirty="0">
              <a:solidFill>
                <a:schemeClr val="bg2">
                  <a:lumMod val="25000"/>
                </a:schemeClr>
              </a:solidFill>
              <a:latin typeface="華康華綜體W5" panose="020B0509000000000000" pitchFamily="49" charset="-120"/>
              <a:ea typeface="華康華綜體W5" panose="020B0509000000000000" pitchFamily="49" charset="-120"/>
            </a:endParaRPr>
          </a:p>
          <a:p>
            <a:pPr>
              <a:lnSpc>
                <a:spcPts val="3600"/>
              </a:lnSpc>
            </a:pPr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送舊迎新？</a:t>
            </a:r>
            <a:r>
              <a:rPr lang="en-US" altLang="zh-TW" dirty="0">
                <a:solidFill>
                  <a:schemeClr val="bg2">
                    <a:lumMod val="25000"/>
                  </a:schemeClr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579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" contrast="-1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742951" y="633351"/>
            <a:ext cx="7886700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補鞋店伯伯的話</a:t>
            </a:r>
            <a:r>
              <a:rPr lang="zh-HK" alt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HK" alt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875930" y="1532438"/>
            <a:ext cx="7886700" cy="1873796"/>
          </a:xfrm>
          <a:prstGeom prst="wedgeRoundRectCallout">
            <a:avLst>
              <a:gd name="adj1" fmla="val -32546"/>
              <a:gd name="adj2" fmla="val 66518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schemeClr val="accent1">
                <a:alpha val="87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zh-TW" altLang="en-US" sz="24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值不值得不是用金錢來衡量的。鞋是死物，因為不是你的，你對它沒有感情。但對於這對鞋的主人來說，這對鞋陪伴她走過重要的人生路，所以爛了也捨不得丟，我能幫她修補好，令她可以再穿上</a:t>
            </a:r>
            <a:r>
              <a:rPr lang="zh-TW" altLang="en-US" sz="24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我就覺得值得了。</a:t>
            </a:r>
            <a:endParaRPr lang="zh-TW" altLang="en-US" sz="240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30" y="3557038"/>
            <a:ext cx="2686637" cy="350728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41" y="3698749"/>
            <a:ext cx="4341585" cy="257753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848226" y="49875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US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你對這番話有甚麼看法？</a:t>
            </a:r>
            <a:endParaRPr lang="en-US" altLang="zh-TW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你也有類似的故事嗎</a:t>
            </a:r>
            <a:r>
              <a:rPr lang="zh-TW" altLang="en-US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17547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2385785" y="2732800"/>
            <a:ext cx="4257675" cy="9941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HK" alt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延伸活動</a:t>
            </a:r>
          </a:p>
        </p:txBody>
      </p:sp>
      <p:pic>
        <p:nvPicPr>
          <p:cNvPr id="4" name="19309071_footsteps-on-asphalt-high-heels_by_soundfxgarden_preview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70" end="13553.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38499" y="69914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4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/>
          <p:cNvSpPr/>
          <p:nvPr/>
        </p:nvSpPr>
        <p:spPr>
          <a:xfrm>
            <a:off x="400050" y="1537299"/>
            <a:ext cx="8115300" cy="1933575"/>
          </a:xfrm>
          <a:prstGeom prst="roundRect">
            <a:avLst/>
          </a:prstGeom>
          <a:solidFill>
            <a:schemeClr val="accent1">
              <a:alpha val="18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0363" y="1840627"/>
            <a:ext cx="8004987" cy="1452722"/>
          </a:xfrm>
        </p:spPr>
        <p:txBody>
          <a:bodyPr>
            <a:noAutofit/>
          </a:bodyPr>
          <a:lstStyle/>
          <a:p>
            <a:pPr marL="354013" indent="-354013" algn="ctr">
              <a:lnSpc>
                <a:spcPts val="4500"/>
              </a:lnSpc>
              <a:buNone/>
            </a:pPr>
            <a:r>
              <a:rPr lang="zh-TW" altLang="en-US" sz="3200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將你一件一直捨不得丟棄的東西帶回</a:t>
            </a:r>
            <a:endParaRPr lang="en-US" altLang="zh-TW" sz="3200" dirty="0" smtClean="0">
              <a:ln w="0"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 indent="-354013" algn="ctr">
              <a:lnSpc>
                <a:spcPts val="4500"/>
              </a:lnSpc>
              <a:buNone/>
            </a:pPr>
            <a:r>
              <a:rPr lang="zh-TW" altLang="en-US" sz="3200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zh-HK" sz="3200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，與同學</a:t>
            </a:r>
            <a:r>
              <a:rPr lang="zh-TW" altLang="en-US" sz="3200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zh-HK" sz="3200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享</a:t>
            </a:r>
            <a:r>
              <a:rPr lang="zh-TW" altLang="en-US" sz="3200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背後的故事</a:t>
            </a:r>
            <a:r>
              <a:rPr lang="zh-TW" altLang="zh-HK" sz="3200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HK" sz="3200" dirty="0">
              <a:ln w="0"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28650" y="552838"/>
            <a:ext cx="7886700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HK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延伸活動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3942018"/>
            <a:ext cx="3584558" cy="267504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1" y="3470874"/>
            <a:ext cx="2045336" cy="338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3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 noGrp="1"/>
          </p:cNvSpPr>
          <p:nvPr>
            <p:ph type="title"/>
          </p:nvPr>
        </p:nvSpPr>
        <p:spPr>
          <a:xfrm>
            <a:off x="685800" y="2974185"/>
            <a:ext cx="7886700" cy="9941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/>
            <a:r>
              <a:rPr lang="zh-TW" alt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教師參考資料</a:t>
            </a:r>
            <a:endParaRPr lang="zh-HK" altLang="en-US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3" name="19309071_footsteps-on-asphalt-high-heels_by_soundfxgarden_previ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3070" end="13553.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38499" y="69914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38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36" y="662400"/>
            <a:ext cx="8769890" cy="5941600"/>
          </a:xfrm>
          <a:prstGeom prst="rect">
            <a:avLst/>
          </a:prstGeom>
        </p:spPr>
      </p:pic>
      <p:sp>
        <p:nvSpPr>
          <p:cNvPr id="4" name="標題 1"/>
          <p:cNvSpPr txBox="1">
            <a:spLocks noGrp="1"/>
          </p:cNvSpPr>
          <p:nvPr>
            <p:ph type="title"/>
          </p:nvPr>
        </p:nvSpPr>
        <p:spPr>
          <a:xfrm>
            <a:off x="2700193" y="897741"/>
            <a:ext cx="3840774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教師參考資料</a:t>
            </a:r>
            <a:endParaRPr lang="zh-HK" altLang="en-US" b="1" dirty="0">
              <a:ln w="0"/>
              <a:solidFill>
                <a:srgbClr val="00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429203" y="2011933"/>
            <a:ext cx="43827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主要學習領域／學科與</a:t>
            </a:r>
            <a:r>
              <a:rPr lang="zh-TW" altLang="en-US" sz="2000" dirty="0" smtClean="0">
                <a:solidFill>
                  <a:srgbClr val="B21E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000" dirty="0">
                <a:solidFill>
                  <a:srgbClr val="B21E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感恩珍惜</a:t>
            </a:r>
            <a:r>
              <a:rPr lang="zh-TW" altLang="en-US" sz="2000" dirty="0" smtClean="0">
                <a:solidFill>
                  <a:srgbClr val="B21E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相關的課題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舉隅</a:t>
            </a:r>
            <a:endParaRPr lang="zh-TW" altLang="zh-HK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HK" sz="2000" dirty="0">
                <a:hlinkClick r:id="rId5"/>
              </a:rPr>
              <a:t>https://</a:t>
            </a:r>
            <a:r>
              <a:rPr lang="en-US" altLang="zh-HK" sz="2000" dirty="0" smtClean="0">
                <a:hlinkClick r:id="rId5"/>
              </a:rPr>
              <a:t>www.edb.gov.hk/attachment/tc/curriculum-development/4-key-tasks/moral-civic/mpd2019/MPA%20Website%20update%202020/Gratitude_Cherishing_Overall%20Summary_2019-2020.docx</a:t>
            </a:r>
            <a:endParaRPr lang="en-US" altLang="zh-HK" sz="2000" dirty="0" smtClean="0"/>
          </a:p>
          <a:p>
            <a:endParaRPr lang="en-US" altLang="zh-HK" sz="2000" dirty="0"/>
          </a:p>
          <a:p>
            <a:endParaRPr lang="en-US" altLang="zh-HK" sz="2000" dirty="0" smtClean="0"/>
          </a:p>
          <a:p>
            <a:endParaRPr lang="en-US" altLang="zh-HK" sz="2000" dirty="0" smtClean="0"/>
          </a:p>
        </p:txBody>
      </p:sp>
    </p:spTree>
    <p:extLst>
      <p:ext uri="{BB962C8B-B14F-4D97-AF65-F5344CB8AC3E}">
        <p14:creationId xmlns:p14="http://schemas.microsoft.com/office/powerpoint/2010/main" val="171416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729049" y="2659925"/>
            <a:ext cx="387798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重點</a:t>
            </a:r>
            <a:endParaRPr lang="zh-TW" altLang="en-US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55503" y="6439003"/>
            <a:ext cx="2187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 smtClean="0">
                <a:solidFill>
                  <a:srgbClr val="333300"/>
                </a:solidFill>
              </a:rPr>
              <a:t>Images: www.freepik.com</a:t>
            </a:r>
            <a:endParaRPr lang="zh-HK" altLang="en-US" sz="1100" dirty="0">
              <a:solidFill>
                <a:srgbClr val="333300"/>
              </a:solidFill>
            </a:endParaRPr>
          </a:p>
        </p:txBody>
      </p:sp>
      <p:pic>
        <p:nvPicPr>
          <p:cNvPr id="6" name="19309071_footsteps-on-asphalt-high-heels_by_soundfxgarden_preview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70" end="13553.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38499" y="69914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2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598" y="-229758"/>
            <a:ext cx="9643381" cy="708775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44272" y="510261"/>
            <a:ext cx="7573251" cy="4626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HK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學習重點</a:t>
            </a:r>
            <a:endParaRPr lang="zh-TW" altLang="zh-HK" sz="4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HK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學習目標</a:t>
            </a:r>
            <a:r>
              <a:rPr lang="en-US" altLang="zh-HK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endParaRPr lang="zh-TW" altLang="zh-HK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 algn="just">
              <a:lnSpc>
                <a:spcPts val="4000"/>
              </a:lnSpc>
              <a:buAutoNum type="arabicPeriod"/>
            </a:pPr>
            <a:r>
              <a:rPr lang="zh-TW" altLang="zh-HK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</a:t>
            </a:r>
            <a:r>
              <a:rPr lang="zh-TW" altLang="zh-HK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HK" altLang="zh-HK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白每一件東西都有其價值和意義，並學會懂得珍惜身邊擁有的一切</a:t>
            </a:r>
            <a:r>
              <a:rPr lang="en-US" altLang="zh-HK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 algn="just">
              <a:lnSpc>
                <a:spcPts val="4000"/>
              </a:lnSpc>
              <a:buFontTx/>
              <a:buAutoNum type="arabicPeriod"/>
            </a:pPr>
            <a:r>
              <a:rPr lang="zh-TW" altLang="zh-HK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培養</a:t>
            </a:r>
            <a:r>
              <a:rPr lang="zh-TW" altLang="zh-HK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以感恩、珍惜的態度面對身邊的人與事。</a:t>
            </a:r>
            <a:endParaRPr lang="zh-TW" altLang="zh-HK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 algn="just">
              <a:lnSpc>
                <a:spcPts val="4000"/>
              </a:lnSpc>
              <a:buAutoNum type="arabicPeriod"/>
            </a:pPr>
            <a:endParaRPr lang="zh-TW" altLang="zh-HK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HK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價值觀和態度</a:t>
            </a:r>
            <a:r>
              <a:rPr lang="zh-TW" altLang="zh-HK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感恩、珍惜、關愛</a:t>
            </a:r>
            <a:endParaRPr lang="zh-HK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956204" y="6146903"/>
            <a:ext cx="2187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 smtClean="0">
                <a:solidFill>
                  <a:schemeClr val="bg1"/>
                </a:solidFill>
              </a:rPr>
              <a:t>Images: www.freepik.com</a:t>
            </a:r>
            <a:endParaRPr lang="zh-HK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0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04057" y="2336799"/>
            <a:ext cx="46300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短片簡介</a:t>
            </a:r>
            <a:endParaRPr lang="en-US" altLang="zh-TW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12505" y="6320898"/>
            <a:ext cx="2187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 smtClean="0">
                <a:solidFill>
                  <a:srgbClr val="333300"/>
                </a:solidFill>
              </a:rPr>
              <a:t>Images: www.freepik.com</a:t>
            </a:r>
            <a:endParaRPr lang="zh-HK" altLang="en-US" sz="1100" dirty="0">
              <a:solidFill>
                <a:srgbClr val="3333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343" y="1303714"/>
            <a:ext cx="3338286" cy="514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8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L -0.43681 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4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04068" y="1496918"/>
            <a:ext cx="4735590" cy="50167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>
              <a:lnSpc>
                <a:spcPts val="4800"/>
              </a:lnSpc>
            </a:pPr>
            <a:r>
              <a:rPr lang="en-US" altLang="zh-TW" sz="2400" dirty="0" smtClean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Cindy</a:t>
            </a:r>
            <a:r>
              <a:rPr lang="zh-TW" altLang="en-US" sz="2400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的媽媽有一雙已收藏很久的高跟鞋，</a:t>
            </a:r>
            <a:r>
              <a:rPr lang="en-US" altLang="zh-TW" sz="2400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Cindy</a:t>
            </a:r>
            <a:r>
              <a:rPr lang="zh-TW" altLang="en-US" sz="2400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對媽媽這雙看似平平無奇的高跟鞋充滿好奇：「究竟媽媽為何始終不肯丟棄這雙鞋呢？」。一天，</a:t>
            </a:r>
            <a:r>
              <a:rPr lang="en-US" altLang="zh-TW" sz="2400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Cindy</a:t>
            </a:r>
            <a:r>
              <a:rPr lang="zh-TW" altLang="en-US" sz="2400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趁媽媽不在時偷穿這雙高跟鞋，怎料不小心弄壞了，無奈只好找補鞋師傅，希望能回復原貌</a:t>
            </a:r>
            <a:r>
              <a:rPr lang="en-US" altLang="zh-TW" sz="2400" dirty="0" smtClean="0">
                <a:ln/>
                <a:latin typeface="新細明體" panose="02020500000000000000" pitchFamily="18" charset="-120"/>
                <a:ea typeface="新細明體" panose="02020500000000000000" pitchFamily="18" charset="-120"/>
              </a:rPr>
              <a:t>……</a:t>
            </a:r>
            <a:endParaRPr lang="en-US" altLang="zh-TW" sz="2400" dirty="0">
              <a:ln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2700" y="676981"/>
            <a:ext cx="63914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短片簡介－媽媽的高跟鞋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2299869"/>
            <a:ext cx="3410857" cy="341085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98" y="2299868"/>
            <a:ext cx="3410857" cy="341085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96" y="2299868"/>
            <a:ext cx="3410857" cy="341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5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09" y="1714500"/>
            <a:ext cx="5527702" cy="51435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739193" y="2856884"/>
            <a:ext cx="2485761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短片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6956205" y="6451703"/>
            <a:ext cx="2187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 smtClean="0">
                <a:solidFill>
                  <a:srgbClr val="333300"/>
                </a:solidFill>
              </a:rPr>
              <a:t>Images: www.freepik.com</a:t>
            </a:r>
            <a:endParaRPr lang="zh-HK" altLang="en-US" sz="1100" dirty="0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5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11036" y="513103"/>
            <a:ext cx="79139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觀看短片</a:t>
            </a:r>
            <a:endParaRPr lang="en-US" altLang="zh-TW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956205" y="6451703"/>
            <a:ext cx="2187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 smtClean="0">
                <a:solidFill>
                  <a:srgbClr val="333300"/>
                </a:solidFill>
              </a:rPr>
              <a:t>Images: www.freepik.com</a:t>
            </a:r>
            <a:endParaRPr lang="zh-HK" altLang="en-US" sz="1100" dirty="0">
              <a:solidFill>
                <a:srgbClr val="333300"/>
              </a:solidFill>
            </a:endParaRPr>
          </a:p>
        </p:txBody>
      </p:sp>
      <p:pic>
        <p:nvPicPr>
          <p:cNvPr id="7" name="圖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1305697" y="2390355"/>
            <a:ext cx="4783016" cy="2557074"/>
          </a:xfrm>
          <a:prstGeom prst="rect">
            <a:avLst/>
          </a:prstGeom>
        </p:spPr>
      </p:pic>
      <p:pic>
        <p:nvPicPr>
          <p:cNvPr id="3" name="圖片 2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02" y="782893"/>
            <a:ext cx="6655856" cy="607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1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728677"/>
            <a:ext cx="9144000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反思</a:t>
            </a:r>
            <a:r>
              <a:rPr lang="zh-TW" altLang="en-US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endParaRPr lang="zh-TW" altLang="en-US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19309071_footsteps-on-asphalt-high-heels_by_soundfxgarden_preview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70" end="13553.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38499" y="69914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8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8031" y="1394995"/>
            <a:ext cx="8484169" cy="5108023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44513" indent="-544513" algn="just">
              <a:lnSpc>
                <a:spcPct val="150000"/>
              </a:lnSpc>
              <a:buAutoNum type="arabicPeriod"/>
            </a:pPr>
            <a:r>
              <a:rPr lang="en-US" altLang="zh-TW" dirty="0" smtClean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Cindy</a:t>
            </a:r>
            <a:r>
              <a:rPr lang="zh-TW" altLang="en-US" dirty="0" smtClean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在尋找補鞋店的過程中遇到甚麼困難</a:t>
            </a:r>
            <a:r>
              <a:rPr lang="en-US" altLang="zh-TW" dirty="0" smtClean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544513" indent="-544513" algn="ju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zh-TW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Cindy</a:t>
            </a:r>
            <a:r>
              <a:rPr lang="zh-TW" altLang="en-US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說</a:t>
            </a:r>
            <a:r>
              <a:rPr lang="en-US" altLang="zh-TW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「東西用爛了，舊了，買新的也很正常。」你對這番話有甚麼看法</a:t>
            </a:r>
            <a:r>
              <a:rPr lang="en-US" altLang="zh-TW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HK" dirty="0">
              <a:ln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4513" indent="-544513" algn="ju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zh-TW" dirty="0" smtClean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Cindy</a:t>
            </a:r>
            <a:r>
              <a:rPr lang="zh-TW" altLang="en-US" dirty="0" smtClean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在補</a:t>
            </a:r>
            <a:r>
              <a:rPr lang="zh-TW" altLang="en-US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鞋店避雨期間，伯伯為何叫</a:t>
            </a:r>
            <a:r>
              <a:rPr lang="en-US" altLang="zh-TW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Cindy</a:t>
            </a:r>
            <a:r>
              <a:rPr lang="zh-TW" altLang="en-US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嘗試一起修補</a:t>
            </a:r>
            <a:r>
              <a:rPr lang="zh-TW" altLang="en-US" dirty="0" smtClean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鞋子</a:t>
            </a:r>
            <a:r>
              <a:rPr lang="en-US" altLang="zh-HK" dirty="0" smtClean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endParaRPr lang="en-US" altLang="zh-HK" dirty="0">
              <a:ln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4513" indent="-544513" algn="ju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TW" altLang="en-US" dirty="0" smtClean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你怎樣看修補鞋店在現代社會的價值</a:t>
            </a:r>
            <a:r>
              <a:rPr lang="en-US" altLang="zh-TW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HK" altLang="en-US" sz="3600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94210" y="436812"/>
            <a:ext cx="41344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反思</a:t>
            </a:r>
            <a:r>
              <a:rPr lang="zh-TW" alt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問題（一）</a:t>
            </a:r>
            <a:endParaRPr lang="zh-TW" alt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878" y="4622800"/>
            <a:ext cx="2054317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7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佈景主題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11253</TotalTime>
  <Words>1016</Words>
  <Application>Microsoft Office PowerPoint</Application>
  <PresentationFormat>On-screen Show (4:3)</PresentationFormat>
  <Paragraphs>98</Paragraphs>
  <Slides>15</Slides>
  <Notes>15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華康華綜體W5</vt:lpstr>
      <vt:lpstr>微軟正黑體</vt:lpstr>
      <vt:lpstr>新細明體</vt:lpstr>
      <vt:lpstr>Arial</vt:lpstr>
      <vt:lpstr>Calibri</vt:lpstr>
      <vt:lpstr>Calibri Light</vt:lpstr>
      <vt:lpstr>Wingdings 2</vt:lpstr>
      <vt:lpstr>Office 佈景主題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教師參考資料</vt:lpstr>
      <vt:lpstr>教師參考資料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MCNE1</dc:creator>
  <cp:lastModifiedBy>CHENG, Mei-yi</cp:lastModifiedBy>
  <cp:revision>163</cp:revision>
  <cp:lastPrinted>2020-07-13T06:47:37Z</cp:lastPrinted>
  <dcterms:created xsi:type="dcterms:W3CDTF">2020-06-23T02:21:01Z</dcterms:created>
  <dcterms:modified xsi:type="dcterms:W3CDTF">2021-04-14T11:27:41Z</dcterms:modified>
</cp:coreProperties>
</file>